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60" r:id="rId5"/>
    <p:sldId id="26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3" d="100"/>
          <a:sy n="43" d="100"/>
        </p:scale>
        <p:origin x="9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08412-1616-4D56-BABE-A3E18F9810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9428C0-A396-44F5-89D2-F7FFFCD92E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9A7460-859C-4178-9BAD-4FFA8F630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6616F-7F83-4546-A671-4A3C20133744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E5E6CA-953E-4122-99E0-EC5470F02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88A512-CCB4-46E7-BBEC-2029E3846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45FF1-01D0-452B-89F2-27FA274B9F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0880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8D5F8-B2A1-4F38-BF94-1E1B19010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6D2E09-28A4-4578-A6B5-2122365815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337B46-8EE0-4A23-A313-F1C4302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6616F-7F83-4546-A671-4A3C20133744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D5E601-41EE-4225-83D5-C82A976E4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2D1AE4-4D90-456D-9B44-CA0048B3D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45FF1-01D0-452B-89F2-27FA274B9F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0244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6A39EA-9DF1-436F-BD4E-8605B4E982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F78A6F-7084-4196-88F8-4CCF9CBAC9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DDF418-42BF-4DB2-A3E6-46B691EB2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6616F-7F83-4546-A671-4A3C20133744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EFA445-ABDE-4AEF-88FC-6F95D3798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1A4A86-C965-4F3A-9E51-204ED0E90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45FF1-01D0-452B-89F2-27FA274B9F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2427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138CD6-2296-4DAE-980A-61AD2EE5B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9A162-8E47-4EED-AF11-10DBF6FF7A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18971D-E713-46CD-891F-35FC0ED9B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6616F-7F83-4546-A671-4A3C20133744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09B0D3-2EE9-42B1-8D88-0E1C32912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D68D60-6D2E-4363-A84E-4331FF2E9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45FF1-01D0-452B-89F2-27FA274B9F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9486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B2AE6-9F9C-41C5-874A-7DCD28D74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D0EFF0-2351-450A-9A55-CF30A7DED3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1CE957-52FE-43ED-8A10-818E7E37B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6616F-7F83-4546-A671-4A3C20133744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C7C9C2-A2B9-4ED6-87A0-17FD4C7A7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D259B7-0348-487D-82F0-78393B95E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45FF1-01D0-452B-89F2-27FA274B9F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9780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6705E-AEC8-47B3-91C7-54EC705C4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4B0146-E589-48CA-84FB-B65D4E4BA2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B738B9-B51A-41A4-9293-6E616CCBB6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7617C6-3E58-410C-A6AA-BF5AFD01C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6616F-7F83-4546-A671-4A3C20133744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7CEDFA-A877-4C39-9944-8085806E5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137218-24D3-4B49-B979-4B1A5D73D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45FF1-01D0-452B-89F2-27FA274B9F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4389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EB002-1AB7-4D22-98A3-7C3D70DDD9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65D4B8-8B33-4AF5-BC16-28E4D72CEE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9B3672-6431-4B90-8DAF-34B4732424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02406C-8F3A-409F-A16F-5295E483A7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989744E-5949-4688-9686-EF87D298A1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230CFD-18F5-4DCA-8971-7EFDB534E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6616F-7F83-4546-A671-4A3C20133744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D1A864-3CF0-448F-B70C-B5CDEBB3D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348559-2E89-4027-BE1A-8B62DA160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45FF1-01D0-452B-89F2-27FA274B9F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5834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A07A0-417B-414A-9F6F-7EB21EF1D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E487FD-A729-4F9D-A2BC-14229C068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6616F-7F83-4546-A671-4A3C20133744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62658D-F6E7-4A99-8B94-B2F54600F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E37B6C-996C-42E5-A605-302E0AC41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45FF1-01D0-452B-89F2-27FA274B9F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7209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03106E-374A-473A-8DCD-2B486CE9D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6616F-7F83-4546-A671-4A3C20133744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8A1220-5939-411B-86D8-CD7988F98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1E77A9-8A9E-4810-A8BB-99107F12C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45FF1-01D0-452B-89F2-27FA274B9F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163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64865-E146-4D0F-95E8-0E4C6F321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63051C-551D-4CFE-94BA-6F3D642F95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CE84C5-F024-4941-95BF-89D3834E4B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D396AD-034A-46FA-B954-0BEB62CC4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6616F-7F83-4546-A671-4A3C20133744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762235-1F0B-47E4-9DA3-605FBD153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C524A8-66EA-4A48-9EBA-57CCDCA40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45FF1-01D0-452B-89F2-27FA274B9F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0991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340D1-A87A-443A-ABEC-D6BE85733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5AC470-52D1-423B-A293-AEE411D03D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4B4C67-F72A-45E4-96F8-D9706940F1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EE5469-1446-44CF-9D05-65DBCDAE9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6616F-7F83-4546-A671-4A3C20133744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4276ED-0D95-4C84-AC5C-338C23F7B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17238F-7971-409B-BA8C-B24DBB974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45FF1-01D0-452B-89F2-27FA274B9F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1574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7D5BE2-B255-46A0-AEB1-A628DBD2C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9917C0-F416-4AD7-8E75-D8DD701D33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E5E21C-400B-42C2-AD8A-1E004EE827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6616F-7F83-4546-A671-4A3C20133744}" type="datetimeFigureOut">
              <a:rPr lang="en-GB" smtClean="0"/>
              <a:t>31/12/2020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5A55AA-93B7-4BE1-8AD7-CCECBCA76E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F74C5B-7DDA-4226-BDE4-6F224168D9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45FF1-01D0-452B-89F2-27FA274B9F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6766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1"/>
            <a:ext cx="6858000" cy="55625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524000" y="0"/>
            <a:ext cx="2286000" cy="5562600"/>
          </a:xfrm>
          <a:prstGeom prst="rect">
            <a:avLst/>
          </a:prstGeom>
          <a:solidFill>
            <a:srgbClr val="CC00FF"/>
          </a:solidFill>
          <a:ln>
            <a:solidFill>
              <a:srgbClr val="C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6600" b="1" dirty="0">
                <a:solidFill>
                  <a:schemeClr val="tx1"/>
                </a:solidFill>
                <a:latin typeface="Baskerville Old Face" pitchFamily="18" charset="0"/>
                <a:cs typeface="Arial" pitchFamily="34" charset="0"/>
              </a:rPr>
              <a:t>Freud</a:t>
            </a:r>
          </a:p>
        </p:txBody>
      </p:sp>
      <p:sp>
        <p:nvSpPr>
          <p:cNvPr id="6" name="Rectangle 5"/>
          <p:cNvSpPr/>
          <p:nvPr/>
        </p:nvSpPr>
        <p:spPr>
          <a:xfrm>
            <a:off x="1524000" y="5562600"/>
            <a:ext cx="9144000" cy="1295400"/>
          </a:xfrm>
          <a:prstGeom prst="rect">
            <a:avLst/>
          </a:prstGeom>
          <a:solidFill>
            <a:srgbClr val="FF0066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  <a:latin typeface="Baskerville Old Face" pitchFamily="18" charset="0"/>
              </a:rPr>
              <a:t>The Psychological Approach</a:t>
            </a:r>
          </a:p>
        </p:txBody>
      </p:sp>
    </p:spTree>
    <p:extLst>
      <p:ext uri="{BB962C8B-B14F-4D97-AF65-F5344CB8AC3E}">
        <p14:creationId xmlns:p14="http://schemas.microsoft.com/office/powerpoint/2010/main" val="622608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9BEF8-BB84-425C-9291-EF6C6CB511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C00000"/>
                </a:solidFill>
                <a:latin typeface="Arial Rounded MT Bold" pitchFamily="34" charset="0"/>
              </a:rPr>
              <a:t>The Three Main Purposes</a:t>
            </a:r>
            <a:br>
              <a:rPr lang="en-US" dirty="0"/>
            </a:br>
            <a:br>
              <a:rPr lang="en-US" dirty="0"/>
            </a:b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55F8A2-152F-4124-A975-59C002F61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341756"/>
            <a:ext cx="10668000" cy="2916044"/>
          </a:xfrm>
        </p:spPr>
        <p:txBody>
          <a:bodyPr>
            <a:noAutofit/>
          </a:bodyPr>
          <a:lstStyle/>
          <a:p>
            <a:r>
              <a:rPr lang="en-US" sz="3200" dirty="0"/>
              <a:t> 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</a:rPr>
              <a:t>1)</a:t>
            </a:r>
            <a:r>
              <a:rPr lang="en-US" sz="3200" dirty="0">
                <a:solidFill>
                  <a:schemeClr val="accent3">
                    <a:lumMod val="50000"/>
                  </a:schemeClr>
                </a:solidFill>
              </a:rPr>
              <a:t> To account briefly for the </a:t>
            </a:r>
            <a:r>
              <a:rPr lang="en-US" sz="3200" dirty="0">
                <a:solidFill>
                  <a:srgbClr val="CC00FF"/>
                </a:solidFill>
              </a:rPr>
              <a:t>misunderstanding</a:t>
            </a:r>
            <a:r>
              <a:rPr lang="en-US" sz="3200" dirty="0">
                <a:solidFill>
                  <a:schemeClr val="accent3">
                    <a:lumMod val="50000"/>
                  </a:schemeClr>
                </a:solidFill>
              </a:rPr>
              <a:t> of   </a:t>
            </a:r>
            <a:br>
              <a:rPr lang="en-US" sz="32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sz="3200" dirty="0">
                <a:solidFill>
                  <a:schemeClr val="accent3">
                    <a:lumMod val="50000"/>
                  </a:schemeClr>
                </a:solidFill>
              </a:rPr>
              <a:t>                   psychological criticism.</a:t>
            </a:r>
            <a:br>
              <a:rPr lang="en-US" sz="32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sz="3200" dirty="0">
                <a:solidFill>
                  <a:schemeClr val="accent3">
                    <a:lumMod val="50000"/>
                  </a:schemeClr>
                </a:solidFill>
              </a:rPr>
              <a:t>               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</a:rPr>
              <a:t>2)</a:t>
            </a:r>
            <a:r>
              <a:rPr lang="en-US" sz="3200" dirty="0">
                <a:solidFill>
                  <a:schemeClr val="accent3">
                    <a:lumMod val="50000"/>
                  </a:schemeClr>
                </a:solidFill>
              </a:rPr>
              <a:t> To outline the psychological theory most           </a:t>
            </a:r>
            <a:br>
              <a:rPr lang="en-US" sz="32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sz="3200" dirty="0">
                <a:solidFill>
                  <a:schemeClr val="accent3">
                    <a:lumMod val="50000"/>
                  </a:schemeClr>
                </a:solidFill>
              </a:rPr>
              <a:t>                 commonly used as </a:t>
            </a:r>
            <a:r>
              <a:rPr lang="en-US" sz="3200" dirty="0">
                <a:solidFill>
                  <a:srgbClr val="CC00FF"/>
                </a:solidFill>
              </a:rPr>
              <a:t>an interpretive tool</a:t>
            </a:r>
            <a:r>
              <a:rPr lang="en-US" sz="3200" dirty="0">
                <a:solidFill>
                  <a:schemeClr val="accent3">
                    <a:lumMod val="50000"/>
                  </a:schemeClr>
                </a:solidFill>
              </a:rPr>
              <a:t> by  </a:t>
            </a:r>
            <a:br>
              <a:rPr lang="en-US" sz="32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sz="3200" dirty="0">
                <a:solidFill>
                  <a:schemeClr val="accent3">
                    <a:lumMod val="50000"/>
                  </a:schemeClr>
                </a:solidFill>
              </a:rPr>
              <a:t>                 modern critics.</a:t>
            </a:r>
            <a:br>
              <a:rPr lang="en-US" sz="32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sz="3200" dirty="0">
                <a:solidFill>
                  <a:schemeClr val="accent3">
                    <a:lumMod val="50000"/>
                  </a:schemeClr>
                </a:solidFill>
              </a:rPr>
              <a:t>               </a:t>
            </a:r>
            <a:r>
              <a:rPr lang="en-US" sz="3200" b="1" dirty="0">
                <a:solidFill>
                  <a:schemeClr val="accent3">
                    <a:lumMod val="50000"/>
                  </a:schemeClr>
                </a:solidFill>
              </a:rPr>
              <a:t>3)</a:t>
            </a:r>
            <a:r>
              <a:rPr lang="en-US" sz="3200" dirty="0">
                <a:solidFill>
                  <a:schemeClr val="accent3">
                    <a:lumMod val="50000"/>
                  </a:schemeClr>
                </a:solidFill>
              </a:rPr>
              <a:t> To show how reader may </a:t>
            </a:r>
            <a:r>
              <a:rPr lang="en-US" sz="3200" dirty="0">
                <a:solidFill>
                  <a:srgbClr val="CC00FF"/>
                </a:solidFill>
              </a:rPr>
              <a:t>apply</a:t>
            </a:r>
            <a:r>
              <a:rPr lang="en-US" sz="3200" dirty="0">
                <a:solidFill>
                  <a:schemeClr val="accent3">
                    <a:lumMod val="50000"/>
                  </a:schemeClr>
                </a:solidFill>
              </a:rPr>
              <a:t>  </a:t>
            </a:r>
            <a:br>
              <a:rPr lang="en-US" sz="32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sz="3200" dirty="0">
                <a:solidFill>
                  <a:schemeClr val="accent3">
                    <a:lumMod val="50000"/>
                  </a:schemeClr>
                </a:solidFill>
              </a:rPr>
              <a:t>                                this mode of interpretation to    </a:t>
            </a:r>
            <a:br>
              <a:rPr lang="en-US" sz="32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sz="3200" dirty="0">
                <a:solidFill>
                  <a:schemeClr val="accent3">
                    <a:lumMod val="50000"/>
                  </a:schemeClr>
                </a:solidFill>
              </a:rPr>
              <a:t>                               enhance their </a:t>
            </a:r>
            <a:r>
              <a:rPr lang="en-US" sz="3200" dirty="0">
                <a:solidFill>
                  <a:srgbClr val="CC00FF"/>
                </a:solidFill>
              </a:rPr>
              <a:t>understanding 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791291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37D32-6562-44ED-BE80-2CCA82C80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en-US" sz="4400" b="1" dirty="0">
                <a:solidFill>
                  <a:srgbClr val="C00000"/>
                </a:solidFill>
              </a:rPr>
              <a:t>The Advantage of </a:t>
            </a:r>
            <a:br>
              <a:rPr lang="en-US" sz="4400" b="1" dirty="0">
                <a:solidFill>
                  <a:srgbClr val="C00000"/>
                </a:solidFill>
              </a:rPr>
            </a:br>
            <a:r>
              <a:rPr lang="en-US" sz="4400" b="1" dirty="0">
                <a:solidFill>
                  <a:srgbClr val="C00000"/>
                </a:solidFill>
              </a:rPr>
              <a:t>Psychological Approach</a:t>
            </a:r>
            <a:br>
              <a:rPr lang="en-US" sz="4400" b="1" dirty="0">
                <a:solidFill>
                  <a:srgbClr val="C00000"/>
                </a:solidFill>
              </a:rPr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695AA7-CDCD-454D-B969-6AB8DA3EFE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336600"/>
                </a:solidFill>
              </a:rPr>
              <a:t>Psychological interpretation can afford many    </a:t>
            </a:r>
          </a:p>
          <a:p>
            <a:r>
              <a:rPr lang="en-US" dirty="0">
                <a:solidFill>
                  <a:srgbClr val="336600"/>
                </a:solidFill>
              </a:rPr>
              <a:t> profound clues toward solving a work's thematic  </a:t>
            </a:r>
          </a:p>
          <a:p>
            <a:r>
              <a:rPr lang="en-US" dirty="0">
                <a:solidFill>
                  <a:srgbClr val="336600"/>
                </a:solidFill>
              </a:rPr>
              <a:t> and symbolic mysteries.</a:t>
            </a:r>
          </a:p>
          <a:p>
            <a:r>
              <a:rPr lang="en-US" dirty="0">
                <a:solidFill>
                  <a:srgbClr val="336600"/>
                </a:solidFill>
              </a:rPr>
              <a:t>           The psychological approach is an excellent</a:t>
            </a:r>
          </a:p>
          <a:p>
            <a:r>
              <a:rPr lang="en-US" dirty="0">
                <a:solidFill>
                  <a:srgbClr val="336600"/>
                </a:solidFill>
              </a:rPr>
              <a:t>                  tool for reading beneath the lines.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9221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4C9AFE-6A7C-4E91-B911-D5ACB4972D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5912"/>
            <a:ext cx="10515600" cy="5151051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002060"/>
                </a:solidFill>
              </a:rPr>
              <a:t>There is no single approach can interpret the literary work and understand it wholly. All schools of criticism complete each other to interpret and understand the literary work.</a:t>
            </a:r>
          </a:p>
          <a:p>
            <a:r>
              <a:rPr lang="en-US" sz="3600" dirty="0">
                <a:solidFill>
                  <a:srgbClr val="002060"/>
                </a:solidFill>
              </a:rPr>
              <a:t>Any school of criticism does not last forever.</a:t>
            </a:r>
          </a:p>
          <a:p>
            <a:r>
              <a:rPr lang="en-US" sz="3600" dirty="0">
                <a:solidFill>
                  <a:srgbClr val="002060"/>
                </a:solidFill>
              </a:rPr>
              <a:t>Each school of criticism has its limitations, disadvantages.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664817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1" y="0"/>
            <a:ext cx="9143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6801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160</Words>
  <Application>Microsoft Office PowerPoint</Application>
  <PresentationFormat>Widescreen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Arial Rounded MT Bold</vt:lpstr>
      <vt:lpstr>Baskerville Old Face</vt:lpstr>
      <vt:lpstr>Calibri</vt:lpstr>
      <vt:lpstr>Calibri Light</vt:lpstr>
      <vt:lpstr>Office Theme</vt:lpstr>
      <vt:lpstr>PowerPoint Presentation</vt:lpstr>
      <vt:lpstr>The Three Main Purposes  </vt:lpstr>
      <vt:lpstr>The Advantage of  Psychological Approach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Iman Hanafy</dc:creator>
  <cp:lastModifiedBy>Iman Hanafy</cp:lastModifiedBy>
  <cp:revision>3</cp:revision>
  <dcterms:created xsi:type="dcterms:W3CDTF">2020-12-31T07:59:15Z</dcterms:created>
  <dcterms:modified xsi:type="dcterms:W3CDTF">2020-12-31T08:04:34Z</dcterms:modified>
</cp:coreProperties>
</file>